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6" r:id="rId1"/>
  </p:sldMasterIdLst>
  <p:sldIdLst>
    <p:sldId id="256" r:id="rId2"/>
    <p:sldId id="317" r:id="rId3"/>
    <p:sldId id="328" r:id="rId4"/>
    <p:sldId id="321" r:id="rId5"/>
    <p:sldId id="323" r:id="rId6"/>
    <p:sldId id="311" r:id="rId7"/>
    <p:sldId id="313" r:id="rId8"/>
    <p:sldId id="327" r:id="rId9"/>
    <p:sldId id="312" r:id="rId10"/>
    <p:sldId id="325" r:id="rId11"/>
    <p:sldId id="259" r:id="rId12"/>
    <p:sldId id="261" r:id="rId13"/>
    <p:sldId id="314" r:id="rId14"/>
    <p:sldId id="285" r:id="rId15"/>
    <p:sldId id="293" r:id="rId16"/>
    <p:sldId id="288" r:id="rId17"/>
    <p:sldId id="282" r:id="rId18"/>
    <p:sldId id="283" r:id="rId19"/>
    <p:sldId id="263" r:id="rId20"/>
    <p:sldId id="31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/>
    <p:restoredTop sz="94150"/>
  </p:normalViewPr>
  <p:slideViewPr>
    <p:cSldViewPr snapToGrid="0" snapToObjects="1">
      <p:cViewPr varScale="1">
        <p:scale>
          <a:sx n="74" d="100"/>
          <a:sy n="74" d="100"/>
        </p:scale>
        <p:origin x="1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836028-C241-2D4C-A132-726D9C971749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FEC44E-E9F4-A940-B427-23368CDAB513}">
      <dgm:prSet phldrT="[Text]" custT="1"/>
      <dgm:spPr/>
      <dgm:t>
        <a:bodyPr/>
        <a:lstStyle/>
        <a:p>
          <a:r>
            <a:rPr lang="en-US" sz="2800" dirty="0"/>
            <a:t>Get data</a:t>
          </a:r>
        </a:p>
      </dgm:t>
    </dgm:pt>
    <dgm:pt modelId="{8823FB7D-ADD9-E34A-BBEF-82FA6FB25C62}" type="parTrans" cxnId="{DFEF0543-CF9F-994A-981A-377451FD2EE4}">
      <dgm:prSet/>
      <dgm:spPr/>
      <dgm:t>
        <a:bodyPr/>
        <a:lstStyle/>
        <a:p>
          <a:endParaRPr lang="en-US"/>
        </a:p>
      </dgm:t>
    </dgm:pt>
    <dgm:pt modelId="{BA98D13F-622D-7C49-9BE0-38E4A8F5B0C1}" type="sibTrans" cxnId="{DFEF0543-CF9F-994A-981A-377451FD2EE4}">
      <dgm:prSet/>
      <dgm:spPr/>
      <dgm:t>
        <a:bodyPr/>
        <a:lstStyle/>
        <a:p>
          <a:endParaRPr lang="en-US"/>
        </a:p>
      </dgm:t>
    </dgm:pt>
    <dgm:pt modelId="{7144890A-6EE7-7B4B-999E-1DCD3A3A344C}">
      <dgm:prSet phldrT="[Text]" custT="1"/>
      <dgm:spPr/>
      <dgm:t>
        <a:bodyPr/>
        <a:lstStyle/>
        <a:p>
          <a:r>
            <a:rPr lang="en-US" sz="2800" dirty="0"/>
            <a:t>Clean data</a:t>
          </a:r>
        </a:p>
      </dgm:t>
    </dgm:pt>
    <dgm:pt modelId="{D390975A-41EE-9647-B996-A1A173A1C13E}" type="parTrans" cxnId="{78943C08-4907-3844-94CD-442703BC17E9}">
      <dgm:prSet/>
      <dgm:spPr/>
      <dgm:t>
        <a:bodyPr/>
        <a:lstStyle/>
        <a:p>
          <a:endParaRPr lang="en-US"/>
        </a:p>
      </dgm:t>
    </dgm:pt>
    <dgm:pt modelId="{F43D79E9-FC36-A042-BCF1-8CC3F34EAE1C}" type="sibTrans" cxnId="{78943C08-4907-3844-94CD-442703BC17E9}">
      <dgm:prSet/>
      <dgm:spPr/>
      <dgm:t>
        <a:bodyPr/>
        <a:lstStyle/>
        <a:p>
          <a:endParaRPr lang="en-US"/>
        </a:p>
      </dgm:t>
    </dgm:pt>
    <dgm:pt modelId="{5998D89E-99B6-EA41-8470-D85A90E63C81}">
      <dgm:prSet phldrT="[Text]" custT="1"/>
      <dgm:spPr/>
      <dgm:t>
        <a:bodyPr/>
        <a:lstStyle/>
        <a:p>
          <a:r>
            <a:rPr lang="en-US" sz="2800" dirty="0"/>
            <a:t>Modeling and analysis</a:t>
          </a:r>
        </a:p>
      </dgm:t>
    </dgm:pt>
    <dgm:pt modelId="{F22D0389-FA2D-BC4B-A689-871BF4A7187C}" type="parTrans" cxnId="{88B00DD5-5C5C-4D4F-9BBA-E20CE7AEF67C}">
      <dgm:prSet/>
      <dgm:spPr/>
      <dgm:t>
        <a:bodyPr/>
        <a:lstStyle/>
        <a:p>
          <a:endParaRPr lang="en-US"/>
        </a:p>
      </dgm:t>
    </dgm:pt>
    <dgm:pt modelId="{D32D5F35-BE85-AD40-B6CB-64B972642FD7}" type="sibTrans" cxnId="{88B00DD5-5C5C-4D4F-9BBA-E20CE7AEF67C}">
      <dgm:prSet/>
      <dgm:spPr/>
      <dgm:t>
        <a:bodyPr/>
        <a:lstStyle/>
        <a:p>
          <a:endParaRPr lang="en-US"/>
        </a:p>
      </dgm:t>
    </dgm:pt>
    <dgm:pt modelId="{318EFAE3-0454-F64A-BE31-E09AAA33A093}">
      <dgm:prSet custT="1"/>
      <dgm:spPr/>
      <dgm:t>
        <a:bodyPr/>
        <a:lstStyle/>
        <a:p>
          <a:r>
            <a:rPr lang="en-US" sz="2800" dirty="0"/>
            <a:t>Evaluate and present</a:t>
          </a:r>
        </a:p>
      </dgm:t>
    </dgm:pt>
    <dgm:pt modelId="{A323327D-D0F3-D247-AC0F-B78A721C0885}" type="parTrans" cxnId="{F4862EB6-00F3-A244-BBFE-C2C3983E000A}">
      <dgm:prSet/>
      <dgm:spPr/>
      <dgm:t>
        <a:bodyPr/>
        <a:lstStyle/>
        <a:p>
          <a:endParaRPr lang="en-US"/>
        </a:p>
      </dgm:t>
    </dgm:pt>
    <dgm:pt modelId="{62E1E178-5B67-864A-90C3-9887BA31B731}" type="sibTrans" cxnId="{F4862EB6-00F3-A244-BBFE-C2C3983E000A}">
      <dgm:prSet/>
      <dgm:spPr/>
      <dgm:t>
        <a:bodyPr/>
        <a:lstStyle/>
        <a:p>
          <a:endParaRPr lang="en-US"/>
        </a:p>
      </dgm:t>
    </dgm:pt>
    <dgm:pt modelId="{AE3F6566-8B80-794A-B1C5-E3D5239DD705}" type="pres">
      <dgm:prSet presAssocID="{C2836028-C241-2D4C-A132-726D9C971749}" presName="Name0" presStyleCnt="0">
        <dgm:presLayoutVars>
          <dgm:dir/>
          <dgm:resizeHandles val="exact"/>
        </dgm:presLayoutVars>
      </dgm:prSet>
      <dgm:spPr/>
    </dgm:pt>
    <dgm:pt modelId="{573D6595-22DE-0C49-8B0B-194168853270}" type="pres">
      <dgm:prSet presAssocID="{B2FEC44E-E9F4-A940-B427-23368CDAB513}" presName="node" presStyleLbl="node1" presStyleIdx="0" presStyleCnt="4">
        <dgm:presLayoutVars>
          <dgm:bulletEnabled val="1"/>
        </dgm:presLayoutVars>
      </dgm:prSet>
      <dgm:spPr/>
    </dgm:pt>
    <dgm:pt modelId="{FE6FEFDD-ACAE-8642-B70A-207DEED11513}" type="pres">
      <dgm:prSet presAssocID="{BA98D13F-622D-7C49-9BE0-38E4A8F5B0C1}" presName="sibTrans" presStyleLbl="sibTrans2D1" presStyleIdx="0" presStyleCnt="3"/>
      <dgm:spPr/>
    </dgm:pt>
    <dgm:pt modelId="{5E65AB8A-7CD2-424F-8050-80CA6C5C84EF}" type="pres">
      <dgm:prSet presAssocID="{BA98D13F-622D-7C49-9BE0-38E4A8F5B0C1}" presName="connectorText" presStyleLbl="sibTrans2D1" presStyleIdx="0" presStyleCnt="3"/>
      <dgm:spPr/>
    </dgm:pt>
    <dgm:pt modelId="{D1E8E7C7-FCA0-5E46-9718-97C8262C13EB}" type="pres">
      <dgm:prSet presAssocID="{7144890A-6EE7-7B4B-999E-1DCD3A3A344C}" presName="node" presStyleLbl="node1" presStyleIdx="1" presStyleCnt="4">
        <dgm:presLayoutVars>
          <dgm:bulletEnabled val="1"/>
        </dgm:presLayoutVars>
      </dgm:prSet>
      <dgm:spPr/>
    </dgm:pt>
    <dgm:pt modelId="{56BC5E54-FA56-634D-B103-6457E56A3B74}" type="pres">
      <dgm:prSet presAssocID="{F43D79E9-FC36-A042-BCF1-8CC3F34EAE1C}" presName="sibTrans" presStyleLbl="sibTrans2D1" presStyleIdx="1" presStyleCnt="3"/>
      <dgm:spPr/>
    </dgm:pt>
    <dgm:pt modelId="{52B610AE-EFB7-6B43-8584-6CE1D78A7F74}" type="pres">
      <dgm:prSet presAssocID="{F43D79E9-FC36-A042-BCF1-8CC3F34EAE1C}" presName="connectorText" presStyleLbl="sibTrans2D1" presStyleIdx="1" presStyleCnt="3"/>
      <dgm:spPr/>
    </dgm:pt>
    <dgm:pt modelId="{36E4CEEF-931D-7247-8820-6F4868D3BAED}" type="pres">
      <dgm:prSet presAssocID="{5998D89E-99B6-EA41-8470-D85A90E63C81}" presName="node" presStyleLbl="node1" presStyleIdx="2" presStyleCnt="4">
        <dgm:presLayoutVars>
          <dgm:bulletEnabled val="1"/>
        </dgm:presLayoutVars>
      </dgm:prSet>
      <dgm:spPr/>
    </dgm:pt>
    <dgm:pt modelId="{5D841D28-6967-1D40-8232-E8454370C7F6}" type="pres">
      <dgm:prSet presAssocID="{D32D5F35-BE85-AD40-B6CB-64B972642FD7}" presName="sibTrans" presStyleLbl="sibTrans2D1" presStyleIdx="2" presStyleCnt="3"/>
      <dgm:spPr/>
    </dgm:pt>
    <dgm:pt modelId="{DA1E7B1F-FE50-F741-A456-DE5379DD018E}" type="pres">
      <dgm:prSet presAssocID="{D32D5F35-BE85-AD40-B6CB-64B972642FD7}" presName="connectorText" presStyleLbl="sibTrans2D1" presStyleIdx="2" presStyleCnt="3"/>
      <dgm:spPr/>
    </dgm:pt>
    <dgm:pt modelId="{8A3EF5FF-F4C3-CF4D-88B6-CC19D26A8CDD}" type="pres">
      <dgm:prSet presAssocID="{318EFAE3-0454-F64A-BE31-E09AAA33A093}" presName="node" presStyleLbl="node1" presStyleIdx="3" presStyleCnt="4">
        <dgm:presLayoutVars>
          <dgm:bulletEnabled val="1"/>
        </dgm:presLayoutVars>
      </dgm:prSet>
      <dgm:spPr/>
    </dgm:pt>
  </dgm:ptLst>
  <dgm:cxnLst>
    <dgm:cxn modelId="{78943C08-4907-3844-94CD-442703BC17E9}" srcId="{C2836028-C241-2D4C-A132-726D9C971749}" destId="{7144890A-6EE7-7B4B-999E-1DCD3A3A344C}" srcOrd="1" destOrd="0" parTransId="{D390975A-41EE-9647-B996-A1A173A1C13E}" sibTransId="{F43D79E9-FC36-A042-BCF1-8CC3F34EAE1C}"/>
    <dgm:cxn modelId="{CA85E30A-F0EE-6548-BE97-5BC3027179D5}" type="presOf" srcId="{7144890A-6EE7-7B4B-999E-1DCD3A3A344C}" destId="{D1E8E7C7-FCA0-5E46-9718-97C8262C13EB}" srcOrd="0" destOrd="0" presId="urn:microsoft.com/office/officeart/2005/8/layout/process1"/>
    <dgm:cxn modelId="{D27A0736-9B3A-284D-9231-FD22046B8366}" type="presOf" srcId="{D32D5F35-BE85-AD40-B6CB-64B972642FD7}" destId="{5D841D28-6967-1D40-8232-E8454370C7F6}" srcOrd="0" destOrd="0" presId="urn:microsoft.com/office/officeart/2005/8/layout/process1"/>
    <dgm:cxn modelId="{DFEF0543-CF9F-994A-981A-377451FD2EE4}" srcId="{C2836028-C241-2D4C-A132-726D9C971749}" destId="{B2FEC44E-E9F4-A940-B427-23368CDAB513}" srcOrd="0" destOrd="0" parTransId="{8823FB7D-ADD9-E34A-BBEF-82FA6FB25C62}" sibTransId="{BA98D13F-622D-7C49-9BE0-38E4A8F5B0C1}"/>
    <dgm:cxn modelId="{395BA24D-0762-774E-BC9B-94C3CBF39128}" type="presOf" srcId="{D32D5F35-BE85-AD40-B6CB-64B972642FD7}" destId="{DA1E7B1F-FE50-F741-A456-DE5379DD018E}" srcOrd="1" destOrd="0" presId="urn:microsoft.com/office/officeart/2005/8/layout/process1"/>
    <dgm:cxn modelId="{411F755A-F482-A342-8521-BBCFAACC85EA}" type="presOf" srcId="{BA98D13F-622D-7C49-9BE0-38E4A8F5B0C1}" destId="{FE6FEFDD-ACAE-8642-B70A-207DEED11513}" srcOrd="0" destOrd="0" presId="urn:microsoft.com/office/officeart/2005/8/layout/process1"/>
    <dgm:cxn modelId="{8403256C-6E74-9240-90F8-82926FDAC9FC}" type="presOf" srcId="{C2836028-C241-2D4C-A132-726D9C971749}" destId="{AE3F6566-8B80-794A-B1C5-E3D5239DD705}" srcOrd="0" destOrd="0" presId="urn:microsoft.com/office/officeart/2005/8/layout/process1"/>
    <dgm:cxn modelId="{841CB883-7C98-6D4C-983F-357306924887}" type="presOf" srcId="{5998D89E-99B6-EA41-8470-D85A90E63C81}" destId="{36E4CEEF-931D-7247-8820-6F4868D3BAED}" srcOrd="0" destOrd="0" presId="urn:microsoft.com/office/officeart/2005/8/layout/process1"/>
    <dgm:cxn modelId="{1A467886-8C6F-5247-97FD-AF8F15D0C3FB}" type="presOf" srcId="{F43D79E9-FC36-A042-BCF1-8CC3F34EAE1C}" destId="{52B610AE-EFB7-6B43-8584-6CE1D78A7F74}" srcOrd="1" destOrd="0" presId="urn:microsoft.com/office/officeart/2005/8/layout/process1"/>
    <dgm:cxn modelId="{37E63589-BC5A-8740-9ABC-004B483EE957}" type="presOf" srcId="{318EFAE3-0454-F64A-BE31-E09AAA33A093}" destId="{8A3EF5FF-F4C3-CF4D-88B6-CC19D26A8CDD}" srcOrd="0" destOrd="0" presId="urn:microsoft.com/office/officeart/2005/8/layout/process1"/>
    <dgm:cxn modelId="{444E7DB5-14CC-7046-80A2-79E42F98257B}" type="presOf" srcId="{B2FEC44E-E9F4-A940-B427-23368CDAB513}" destId="{573D6595-22DE-0C49-8B0B-194168853270}" srcOrd="0" destOrd="0" presId="urn:microsoft.com/office/officeart/2005/8/layout/process1"/>
    <dgm:cxn modelId="{F4862EB6-00F3-A244-BBFE-C2C3983E000A}" srcId="{C2836028-C241-2D4C-A132-726D9C971749}" destId="{318EFAE3-0454-F64A-BE31-E09AAA33A093}" srcOrd="3" destOrd="0" parTransId="{A323327D-D0F3-D247-AC0F-B78A721C0885}" sibTransId="{62E1E178-5B67-864A-90C3-9887BA31B731}"/>
    <dgm:cxn modelId="{FCF15AC2-ED96-2E43-B3FE-5A04BF3310CB}" type="presOf" srcId="{F43D79E9-FC36-A042-BCF1-8CC3F34EAE1C}" destId="{56BC5E54-FA56-634D-B103-6457E56A3B74}" srcOrd="0" destOrd="0" presId="urn:microsoft.com/office/officeart/2005/8/layout/process1"/>
    <dgm:cxn modelId="{88B00DD5-5C5C-4D4F-9BBA-E20CE7AEF67C}" srcId="{C2836028-C241-2D4C-A132-726D9C971749}" destId="{5998D89E-99B6-EA41-8470-D85A90E63C81}" srcOrd="2" destOrd="0" parTransId="{F22D0389-FA2D-BC4B-A689-871BF4A7187C}" sibTransId="{D32D5F35-BE85-AD40-B6CB-64B972642FD7}"/>
    <dgm:cxn modelId="{48B228E7-132A-DB42-BAD7-FCAA0C94AE70}" type="presOf" srcId="{BA98D13F-622D-7C49-9BE0-38E4A8F5B0C1}" destId="{5E65AB8A-7CD2-424F-8050-80CA6C5C84EF}" srcOrd="1" destOrd="0" presId="urn:microsoft.com/office/officeart/2005/8/layout/process1"/>
    <dgm:cxn modelId="{35190790-6F1C-8D47-A52A-CB9A55ED2221}" type="presParOf" srcId="{AE3F6566-8B80-794A-B1C5-E3D5239DD705}" destId="{573D6595-22DE-0C49-8B0B-194168853270}" srcOrd="0" destOrd="0" presId="urn:microsoft.com/office/officeart/2005/8/layout/process1"/>
    <dgm:cxn modelId="{136ED4E1-4505-1948-AF6E-D7690F61DD61}" type="presParOf" srcId="{AE3F6566-8B80-794A-B1C5-E3D5239DD705}" destId="{FE6FEFDD-ACAE-8642-B70A-207DEED11513}" srcOrd="1" destOrd="0" presId="urn:microsoft.com/office/officeart/2005/8/layout/process1"/>
    <dgm:cxn modelId="{7C8F9863-E8DB-2840-B26A-A1B289B6F26A}" type="presParOf" srcId="{FE6FEFDD-ACAE-8642-B70A-207DEED11513}" destId="{5E65AB8A-7CD2-424F-8050-80CA6C5C84EF}" srcOrd="0" destOrd="0" presId="urn:microsoft.com/office/officeart/2005/8/layout/process1"/>
    <dgm:cxn modelId="{34423BB8-2BFD-0A41-87D2-E5D420290C66}" type="presParOf" srcId="{AE3F6566-8B80-794A-B1C5-E3D5239DD705}" destId="{D1E8E7C7-FCA0-5E46-9718-97C8262C13EB}" srcOrd="2" destOrd="0" presId="urn:microsoft.com/office/officeart/2005/8/layout/process1"/>
    <dgm:cxn modelId="{473C288C-1C7F-3444-93F1-14FBCDA688C0}" type="presParOf" srcId="{AE3F6566-8B80-794A-B1C5-E3D5239DD705}" destId="{56BC5E54-FA56-634D-B103-6457E56A3B74}" srcOrd="3" destOrd="0" presId="urn:microsoft.com/office/officeart/2005/8/layout/process1"/>
    <dgm:cxn modelId="{982FB8FD-FE70-BE48-AA2C-AB66D7E72D31}" type="presParOf" srcId="{56BC5E54-FA56-634D-B103-6457E56A3B74}" destId="{52B610AE-EFB7-6B43-8584-6CE1D78A7F74}" srcOrd="0" destOrd="0" presId="urn:microsoft.com/office/officeart/2005/8/layout/process1"/>
    <dgm:cxn modelId="{7DB679DD-881E-014F-AC5C-1132E5E336D2}" type="presParOf" srcId="{AE3F6566-8B80-794A-B1C5-E3D5239DD705}" destId="{36E4CEEF-931D-7247-8820-6F4868D3BAED}" srcOrd="4" destOrd="0" presId="urn:microsoft.com/office/officeart/2005/8/layout/process1"/>
    <dgm:cxn modelId="{36EE8FC5-85F8-D74A-AF4B-61EC04E8B238}" type="presParOf" srcId="{AE3F6566-8B80-794A-B1C5-E3D5239DD705}" destId="{5D841D28-6967-1D40-8232-E8454370C7F6}" srcOrd="5" destOrd="0" presId="urn:microsoft.com/office/officeart/2005/8/layout/process1"/>
    <dgm:cxn modelId="{2077332C-6BC1-664D-828B-2DA10641A9EC}" type="presParOf" srcId="{5D841D28-6967-1D40-8232-E8454370C7F6}" destId="{DA1E7B1F-FE50-F741-A456-DE5379DD018E}" srcOrd="0" destOrd="0" presId="urn:microsoft.com/office/officeart/2005/8/layout/process1"/>
    <dgm:cxn modelId="{0BEC7C75-37AB-3E40-9912-8AD1CC19CB8F}" type="presParOf" srcId="{AE3F6566-8B80-794A-B1C5-E3D5239DD705}" destId="{8A3EF5FF-F4C3-CF4D-88B6-CC19D26A8CD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D6595-22DE-0C49-8B0B-194168853270}">
      <dsp:nvSpPr>
        <dsp:cNvPr id="0" name=""/>
        <dsp:cNvSpPr/>
      </dsp:nvSpPr>
      <dsp:spPr>
        <a:xfrm>
          <a:off x="4487" y="795666"/>
          <a:ext cx="1962213" cy="1508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 data</a:t>
          </a:r>
        </a:p>
      </dsp:txBody>
      <dsp:txXfrm>
        <a:off x="48668" y="839847"/>
        <a:ext cx="1873851" cy="1420089"/>
      </dsp:txXfrm>
    </dsp:sp>
    <dsp:sp modelId="{FE6FEFDD-ACAE-8642-B70A-207DEED11513}">
      <dsp:nvSpPr>
        <dsp:cNvPr id="0" name=""/>
        <dsp:cNvSpPr/>
      </dsp:nvSpPr>
      <dsp:spPr>
        <a:xfrm>
          <a:off x="2162922" y="1306578"/>
          <a:ext cx="415989" cy="4866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162922" y="1403904"/>
        <a:ext cx="291192" cy="291976"/>
      </dsp:txXfrm>
    </dsp:sp>
    <dsp:sp modelId="{D1E8E7C7-FCA0-5E46-9718-97C8262C13EB}">
      <dsp:nvSpPr>
        <dsp:cNvPr id="0" name=""/>
        <dsp:cNvSpPr/>
      </dsp:nvSpPr>
      <dsp:spPr>
        <a:xfrm>
          <a:off x="2751586" y="795666"/>
          <a:ext cx="1962213" cy="1508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Clean data</a:t>
          </a:r>
        </a:p>
      </dsp:txBody>
      <dsp:txXfrm>
        <a:off x="2795767" y="839847"/>
        <a:ext cx="1873851" cy="1420089"/>
      </dsp:txXfrm>
    </dsp:sp>
    <dsp:sp modelId="{56BC5E54-FA56-634D-B103-6457E56A3B74}">
      <dsp:nvSpPr>
        <dsp:cNvPr id="0" name=""/>
        <dsp:cNvSpPr/>
      </dsp:nvSpPr>
      <dsp:spPr>
        <a:xfrm>
          <a:off x="4910021" y="1306578"/>
          <a:ext cx="415989" cy="4866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910021" y="1403904"/>
        <a:ext cx="291192" cy="291976"/>
      </dsp:txXfrm>
    </dsp:sp>
    <dsp:sp modelId="{36E4CEEF-931D-7247-8820-6F4868D3BAED}">
      <dsp:nvSpPr>
        <dsp:cNvPr id="0" name=""/>
        <dsp:cNvSpPr/>
      </dsp:nvSpPr>
      <dsp:spPr>
        <a:xfrm>
          <a:off x="5498685" y="795666"/>
          <a:ext cx="1962213" cy="1508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Modeling and analysis</a:t>
          </a:r>
        </a:p>
      </dsp:txBody>
      <dsp:txXfrm>
        <a:off x="5542866" y="839847"/>
        <a:ext cx="1873851" cy="1420089"/>
      </dsp:txXfrm>
    </dsp:sp>
    <dsp:sp modelId="{5D841D28-6967-1D40-8232-E8454370C7F6}">
      <dsp:nvSpPr>
        <dsp:cNvPr id="0" name=""/>
        <dsp:cNvSpPr/>
      </dsp:nvSpPr>
      <dsp:spPr>
        <a:xfrm>
          <a:off x="7657119" y="1306578"/>
          <a:ext cx="415989" cy="4866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657119" y="1403904"/>
        <a:ext cx="291192" cy="291976"/>
      </dsp:txXfrm>
    </dsp:sp>
    <dsp:sp modelId="{8A3EF5FF-F4C3-CF4D-88B6-CC19D26A8CDD}">
      <dsp:nvSpPr>
        <dsp:cNvPr id="0" name=""/>
        <dsp:cNvSpPr/>
      </dsp:nvSpPr>
      <dsp:spPr>
        <a:xfrm>
          <a:off x="8245783" y="795666"/>
          <a:ext cx="1962213" cy="1508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Evaluate and present</a:t>
          </a:r>
        </a:p>
      </dsp:txBody>
      <dsp:txXfrm>
        <a:off x="8289964" y="839847"/>
        <a:ext cx="1873851" cy="1420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E7DDF-4293-5645-A8E6-176E19971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5DBEE-66F2-7446-99C9-E57364186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DC8FB-5E09-7B4E-AAA8-2B0053617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65305-02F9-1745-B503-2977A2835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BA118-153F-1B4D-8727-970097F7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1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8C42-E336-D64F-84F4-5E55DC0D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A171D2-FB78-E04B-97C4-347C61EFD2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33A84-D06F-CE4E-9C06-136DC8355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32783-44DF-8F48-9EF3-F86A31CCD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29E4C-0561-8441-8021-BA360B832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97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141D47-4DF3-344D-BDA5-86DFF018B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7955F-878F-604D-8A87-E8A7C59E3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4FE17-065D-4242-A07E-F05D4941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B0756-E867-0A44-9CD1-F9C90A4E7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6379A-1465-4D44-A32C-C93A0E8F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7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36C5-24CA-B949-B676-7AF11161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32987-2313-3C4C-B6A0-1EFDF3D5B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2DB5F-EE2B-EE46-B2B6-B0AF945C0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4A58D-BF76-514C-870D-8BCCBB371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F1F91-3DE6-7A4E-94CB-B396710DF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71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00B4B-D7F4-4E4A-AB31-FAC518D58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67AF6-A912-B14B-8970-10783A0F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97DCC-8E0C-D64F-A415-740CE678A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4FDB2-E166-9B43-95DD-87D9E6C9B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7AC8A-7E63-764B-A867-C9B95795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23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81B73-AFA4-7540-B59C-401979A7C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3531D-FBEF-C648-900F-7718A7C36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38D01-74EF-8E41-AC68-D964DE5E9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7C5A5-56A6-D844-9403-13B91F01E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E0657-63B2-A141-87E2-950229A79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C5B00-63B5-0340-AB5A-492343BDD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3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D62E-1456-614B-9946-9C36F1041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DA96E-446A-B849-8191-C2A946211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E32BE-851A-234F-BF27-EB717A19F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948D57-2EC8-E348-9986-99F3C4501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910897-693E-0041-BE54-2E8628527C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C20F98-B8C6-9244-A6BF-42E5D94C0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AEA598-0DB3-754B-8547-C8AEF8EB4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D9211D-ADAF-5847-9B33-B88B5744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0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D73-4178-6244-99C8-0AE952A3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7FFA2-52A6-794D-B94B-A423D50C6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CE2976-FB3B-AD48-89D3-F139DC93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8DA73-B424-2A4E-A24E-328859E3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1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07FB-9244-5448-83D6-6DD0C32FF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1D79DD-BEC3-3F4D-9A1E-05EACEFF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92717E-D302-F44D-AB94-B6FA7C768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94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117A1-A192-7341-897E-7479BC06E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C3005-CB4C-934B-87B5-CC9E8E84A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79E34-5EE9-DB42-98A2-9A818D42C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60DB7-DEF5-C34D-A169-B741ADD18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6730F3-33FF-7647-9CAB-ACCD5A1B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E55A1-5763-D349-B814-C3E8C4FB6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9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A7060-6166-E842-B12E-C5E0404FD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C1B2E-FFA3-BC4A-BE1A-16C209521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4B3DE-80B6-9F48-828D-F413839B8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E3A331-0301-4843-88E3-64C170415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DD82E-217D-4F48-BD01-5C7174D9C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21C64-95A6-3E46-9A67-ACC80A8C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27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014615-742E-F942-AFDE-0A14C6D4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39AA5-F078-4B40-9FC9-C94E17DC8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BDC1E-6B81-DF45-9595-10F5573590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482E5-640F-F549-B4D0-F55B0C7903D6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C026-F869-3445-89C7-67980A8274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C02EA-492D-4B4A-8B57-BF4DD95A3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617F2-A823-1B47-B61A-249FF9698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88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1FA43-FE00-394B-9190-D9239E6B1D8E}"/>
              </a:ext>
            </a:extLst>
          </p:cNvPr>
          <p:cNvSpPr txBox="1"/>
          <p:nvPr/>
        </p:nvSpPr>
        <p:spPr>
          <a:xfrm>
            <a:off x="1292773" y="882869"/>
            <a:ext cx="76620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accent6">
                    <a:lumMod val="50000"/>
                  </a:schemeClr>
                </a:solidFill>
              </a:rPr>
              <a:t>Python for Data Science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C1FC6A-122F-9E4A-B5D0-A310F1307BF3}"/>
              </a:ext>
            </a:extLst>
          </p:cNvPr>
          <p:cNvCxnSpPr>
            <a:cxnSpLocks/>
          </p:cNvCxnSpPr>
          <p:nvPr/>
        </p:nvCxnSpPr>
        <p:spPr>
          <a:xfrm>
            <a:off x="1397876" y="3365938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A961035-898D-2040-8C06-C8A0946D3D8D}"/>
              </a:ext>
            </a:extLst>
          </p:cNvPr>
          <p:cNvSpPr txBox="1"/>
          <p:nvPr/>
        </p:nvSpPr>
        <p:spPr>
          <a:xfrm>
            <a:off x="1439915" y="3666808"/>
            <a:ext cx="551297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Science and Innovation for Human Capital</a:t>
            </a:r>
          </a:p>
          <a:p>
            <a:endParaRPr lang="en-US" sz="2800" i="1" dirty="0"/>
          </a:p>
          <a:p>
            <a:r>
              <a:rPr lang="en-US" sz="2800" i="1" dirty="0"/>
              <a:t>November 14, 2019</a:t>
            </a:r>
          </a:p>
          <a:p>
            <a:endParaRPr lang="en-US" sz="3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66842-F328-794D-BA7A-83E1A8CE6E94}"/>
              </a:ext>
            </a:extLst>
          </p:cNvPr>
          <p:cNvCxnSpPr>
            <a:cxnSpLocks/>
          </p:cNvCxnSpPr>
          <p:nvPr/>
        </p:nvCxnSpPr>
        <p:spPr>
          <a:xfrm>
            <a:off x="1397876" y="838200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C63D1A8-E18D-6844-A94A-F8945C27B85B}"/>
              </a:ext>
            </a:extLst>
          </p:cNvPr>
          <p:cNvSpPr/>
          <p:nvPr/>
        </p:nvSpPr>
        <p:spPr>
          <a:xfrm>
            <a:off x="1397876" y="5830756"/>
            <a:ext cx="833491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http://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800" b="0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worldbank</a:t>
            </a:r>
            <a:r>
              <a:rPr lang="en-US" sz="28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/Python-for-Data-Science/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938C43-D61D-5D4C-B2E6-860912B297E3}"/>
              </a:ext>
            </a:extLst>
          </p:cNvPr>
          <p:cNvSpPr txBox="1"/>
          <p:nvPr/>
        </p:nvSpPr>
        <p:spPr>
          <a:xfrm rot="435294">
            <a:off x="8372709" y="4497805"/>
            <a:ext cx="3795063" cy="95410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Welcome!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Here are the materials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15E91A-E4F5-3D4B-A754-B2BC6F8F9BDF}"/>
              </a:ext>
            </a:extLst>
          </p:cNvPr>
          <p:cNvCxnSpPr>
            <a:cxnSpLocks/>
          </p:cNvCxnSpPr>
          <p:nvPr/>
        </p:nvCxnSpPr>
        <p:spPr>
          <a:xfrm flipH="1">
            <a:off x="8815806" y="5355141"/>
            <a:ext cx="278017" cy="3920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532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1330368" y="3075057"/>
            <a:ext cx="88932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Data science - a popular representation:</a:t>
            </a:r>
          </a:p>
        </p:txBody>
      </p:sp>
    </p:spTree>
    <p:extLst>
      <p:ext uri="{BB962C8B-B14F-4D97-AF65-F5344CB8AC3E}">
        <p14:creationId xmlns:p14="http://schemas.microsoft.com/office/powerpoint/2010/main" val="960677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779B5C-7B92-CF4A-BBB3-60C51E537BD9}"/>
              </a:ext>
            </a:extLst>
          </p:cNvPr>
          <p:cNvGrpSpPr/>
          <p:nvPr/>
        </p:nvGrpSpPr>
        <p:grpSpPr>
          <a:xfrm>
            <a:off x="1099751" y="212982"/>
            <a:ext cx="10676237" cy="7044554"/>
            <a:chOff x="1099751" y="212982"/>
            <a:chExt cx="10676237" cy="7044554"/>
          </a:xfrm>
        </p:grpSpPr>
        <p:pic>
          <p:nvPicPr>
            <p:cNvPr id="1026" name="Picture 2" descr="venn.jpg">
              <a:extLst>
                <a:ext uri="{FF2B5EF4-FFF2-40B4-BE49-F238E27FC236}">
                  <a16:creationId xmlns:a16="http://schemas.microsoft.com/office/drawing/2014/main" id="{5A476839-00C4-FC42-9E6B-1ED3F79113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751" y="212982"/>
              <a:ext cx="10676237" cy="6743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F73CA69-FB13-D24E-AD54-ED7042A32F5D}"/>
                </a:ext>
              </a:extLst>
            </p:cNvPr>
            <p:cNvGrpSpPr/>
            <p:nvPr/>
          </p:nvGrpSpPr>
          <p:grpSpPr>
            <a:xfrm>
              <a:off x="1272746" y="997118"/>
              <a:ext cx="2125362" cy="1078818"/>
              <a:chOff x="1272746" y="997118"/>
              <a:chExt cx="2125362" cy="1078818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EAC167A-395A-2946-9D42-55ED80EDA59D}"/>
                  </a:ext>
                </a:extLst>
              </p:cNvPr>
              <p:cNvSpPr/>
              <p:nvPr/>
            </p:nvSpPr>
            <p:spPr>
              <a:xfrm>
                <a:off x="1272746" y="997118"/>
                <a:ext cx="2125362" cy="10788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4B3FCD2-7020-134C-82F6-B6A60C00A311}"/>
                  </a:ext>
                </a:extLst>
              </p:cNvPr>
              <p:cNvSpPr txBox="1"/>
              <p:nvPr/>
            </p:nvSpPr>
            <p:spPr>
              <a:xfrm>
                <a:off x="1779372" y="1244939"/>
                <a:ext cx="146168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b="1" dirty="0"/>
                  <a:t>Computer</a:t>
                </a:r>
              </a:p>
              <a:p>
                <a:pPr algn="ctr"/>
                <a:r>
                  <a:rPr lang="en-US" sz="2400" b="1" dirty="0"/>
                  <a:t>science</a:t>
                </a:r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83D0AFB-92E3-CB42-9E81-0040EA2CA6C5}"/>
                </a:ext>
              </a:extLst>
            </p:cNvPr>
            <p:cNvSpPr/>
            <p:nvPr/>
          </p:nvSpPr>
          <p:spPr>
            <a:xfrm>
              <a:off x="1099751" y="840260"/>
              <a:ext cx="2298357" cy="12356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D1F12B7-C234-9F4F-BAF2-280397AE473D}"/>
                </a:ext>
              </a:extLst>
            </p:cNvPr>
            <p:cNvSpPr/>
            <p:nvPr/>
          </p:nvSpPr>
          <p:spPr>
            <a:xfrm>
              <a:off x="4254307" y="6178718"/>
              <a:ext cx="4049434" cy="10788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364E56-E2BC-614B-9E16-8022598093DC}"/>
                </a:ext>
              </a:extLst>
            </p:cNvPr>
            <p:cNvSpPr txBox="1"/>
            <p:nvPr/>
          </p:nvSpPr>
          <p:spPr>
            <a:xfrm>
              <a:off x="5226907" y="6228827"/>
              <a:ext cx="2541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Domain expertise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5239ABA-B4B9-664B-8831-2259295BAA60}"/>
                </a:ext>
              </a:extLst>
            </p:cNvPr>
            <p:cNvSpPr/>
            <p:nvPr/>
          </p:nvSpPr>
          <p:spPr>
            <a:xfrm>
              <a:off x="9349947" y="1244939"/>
              <a:ext cx="2125362" cy="10788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ABBDBB8-E3F2-E640-952C-9D8031920BFD}"/>
                </a:ext>
              </a:extLst>
            </p:cNvPr>
            <p:cNvSpPr txBox="1"/>
            <p:nvPr/>
          </p:nvSpPr>
          <p:spPr>
            <a:xfrm>
              <a:off x="9459985" y="1492760"/>
              <a:ext cx="18347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/>
                <a:t>Math &amp; stats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6638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8AEB2A-A537-E449-A2C8-0067E34F1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461" y="0"/>
            <a:ext cx="931762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EFD316-8174-064E-BFC9-60D4EDE8DCE6}"/>
              </a:ext>
            </a:extLst>
          </p:cNvPr>
          <p:cNvSpPr txBox="1"/>
          <p:nvPr/>
        </p:nvSpPr>
        <p:spPr>
          <a:xfrm>
            <a:off x="10558591" y="6052456"/>
            <a:ext cx="1442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IMF /</a:t>
            </a:r>
          </a:p>
          <a:p>
            <a:r>
              <a:rPr lang="en-US" dirty="0"/>
              <a:t>Doug Laney</a:t>
            </a:r>
          </a:p>
        </p:txBody>
      </p:sp>
    </p:spTree>
    <p:extLst>
      <p:ext uri="{BB962C8B-B14F-4D97-AF65-F5344CB8AC3E}">
        <p14:creationId xmlns:p14="http://schemas.microsoft.com/office/powerpoint/2010/main" val="3649951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2802309" y="2721114"/>
            <a:ext cx="65873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Why Python for Data Science?</a:t>
            </a:r>
          </a:p>
        </p:txBody>
      </p:sp>
    </p:spTree>
    <p:extLst>
      <p:ext uri="{BB962C8B-B14F-4D97-AF65-F5344CB8AC3E}">
        <p14:creationId xmlns:p14="http://schemas.microsoft.com/office/powerpoint/2010/main" val="182905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341732" y="248886"/>
            <a:ext cx="65024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Why Python for data science?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D82A13-2C2A-334F-92E1-0D3B0383E0C2}"/>
              </a:ext>
            </a:extLst>
          </p:cNvPr>
          <p:cNvSpPr/>
          <p:nvPr/>
        </p:nvSpPr>
        <p:spPr>
          <a:xfrm>
            <a:off x="4580238" y="1251803"/>
            <a:ext cx="69486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Guido Van Rossum – the Zen of Python: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67B31-6502-7C46-8DC7-B34927266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58" y="1134414"/>
            <a:ext cx="3178089" cy="47671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490389-54A5-3C42-AF03-564FA750D870}"/>
              </a:ext>
            </a:extLst>
          </p:cNvPr>
          <p:cNvSpPr txBox="1"/>
          <p:nvPr/>
        </p:nvSpPr>
        <p:spPr>
          <a:xfrm>
            <a:off x="494768" y="6079190"/>
            <a:ext cx="3691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Python’s Benevolent Dictator for Life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A4B961-321F-E64A-8FF7-12E910F94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624" y="2171780"/>
            <a:ext cx="5251844" cy="2692401"/>
          </a:xfrm>
          <a:prstGeom prst="rect">
            <a:avLst/>
          </a:prstGeom>
          <a:ln>
            <a:solidFill>
              <a:srgbClr val="FF0000"/>
            </a:solidFill>
          </a:ln>
          <a:effectLst>
            <a:glow rad="2032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55947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341732" y="248886"/>
            <a:ext cx="65024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Why Python for data science?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D82A13-2C2A-334F-92E1-0D3B0383E0C2}"/>
              </a:ext>
            </a:extLst>
          </p:cNvPr>
          <p:cNvSpPr/>
          <p:nvPr/>
        </p:nvSpPr>
        <p:spPr>
          <a:xfrm>
            <a:off x="4580238" y="1251803"/>
            <a:ext cx="69486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Guido Van Rossum – the Zen of Python: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67B31-6502-7C46-8DC7-B34927266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58" y="1134414"/>
            <a:ext cx="3178089" cy="47671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490389-54A5-3C42-AF03-564FA750D870}"/>
              </a:ext>
            </a:extLst>
          </p:cNvPr>
          <p:cNvSpPr txBox="1"/>
          <p:nvPr/>
        </p:nvSpPr>
        <p:spPr>
          <a:xfrm>
            <a:off x="494768" y="6079190"/>
            <a:ext cx="3691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Python’s Benevolent Dictator for Life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B5364C-B0E2-B246-9278-0A85067F27A3}"/>
              </a:ext>
            </a:extLst>
          </p:cNvPr>
          <p:cNvSpPr txBox="1"/>
          <p:nvPr/>
        </p:nvSpPr>
        <p:spPr>
          <a:xfrm>
            <a:off x="5449330" y="2082800"/>
            <a:ext cx="4757351" cy="3139321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b="1" dirty="0"/>
              <a:t>Whitespace instead of symbols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tabs, indentation and line-breaks matter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remains uncluttered</a:t>
            </a:r>
          </a:p>
          <a:p>
            <a:endParaRPr lang="en-US" dirty="0"/>
          </a:p>
          <a:p>
            <a:r>
              <a:rPr lang="en-US" b="1" dirty="0"/>
              <a:t>Variable types determined automatically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need to declare the type of your variables before assigning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Intuitive grammar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PEP8: style guide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303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4085829" y="2967373"/>
            <a:ext cx="40786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Three advantages:</a:t>
            </a:r>
          </a:p>
        </p:txBody>
      </p:sp>
    </p:spTree>
    <p:extLst>
      <p:ext uri="{BB962C8B-B14F-4D97-AF65-F5344CB8AC3E}">
        <p14:creationId xmlns:p14="http://schemas.microsoft.com/office/powerpoint/2010/main" val="2705009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341732" y="248886"/>
            <a:ext cx="30316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</a:rPr>
              <a:t>1. Python is popular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72FEAD-D4E7-6E43-9E0C-60E369B7050C}"/>
              </a:ext>
            </a:extLst>
          </p:cNvPr>
          <p:cNvSpPr txBox="1"/>
          <p:nvPr/>
        </p:nvSpPr>
        <p:spPr>
          <a:xfrm>
            <a:off x="314192" y="1668162"/>
            <a:ext cx="3541115" cy="19389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Large user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Well-maintained libraries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Online guidance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4F8DE8-318B-FE45-B05D-50D9C75F5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053" r="60129" b="2927"/>
          <a:stretch/>
        </p:blipFill>
        <p:spPr>
          <a:xfrm>
            <a:off x="5041367" y="66853"/>
            <a:ext cx="5894363" cy="683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8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C5DAF5-E52E-CA44-85DE-F717AF130928}"/>
              </a:ext>
            </a:extLst>
          </p:cNvPr>
          <p:cNvSpPr/>
          <p:nvPr/>
        </p:nvSpPr>
        <p:spPr>
          <a:xfrm>
            <a:off x="341732" y="248886"/>
            <a:ext cx="45245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</a:rPr>
              <a:t>2. Easy to learn and share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31C3BC-4314-2941-AB59-72924815A70A}"/>
              </a:ext>
            </a:extLst>
          </p:cNvPr>
          <p:cNvSpPr txBox="1"/>
          <p:nvPr/>
        </p:nvSpPr>
        <p:spPr>
          <a:xfrm>
            <a:off x="314192" y="1668162"/>
            <a:ext cx="3541115" cy="34778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WHY PEOPLE LIKE IT: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Code is intuitive and expressive (compare C++)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Suited to large quantities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Transparent, reproducible research through </a:t>
            </a:r>
            <a:r>
              <a:rPr lang="en-US" sz="2000" dirty="0" err="1"/>
              <a:t>Jupyter</a:t>
            </a:r>
            <a:r>
              <a:rPr lang="en-US" sz="2000" dirty="0"/>
              <a:t> Notebooks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D20D5-A8CD-4F46-9DC1-320ACED62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195" y="3227383"/>
            <a:ext cx="4851400" cy="2222500"/>
          </a:xfrm>
          <a:prstGeom prst="rect">
            <a:avLst/>
          </a:prstGeom>
          <a:ln w="190500" cap="sq">
            <a:solidFill>
              <a:schemeClr val="accent2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7FDFD6-54FD-B748-88F5-A19C72D2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195" y="1553230"/>
            <a:ext cx="3365500" cy="635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7797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8CDC8CC-5B0C-8B4C-93B6-52DFCA03F8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971691"/>
              </p:ext>
            </p:extLst>
          </p:nvPr>
        </p:nvGraphicFramePr>
        <p:xfrm>
          <a:off x="1835353" y="1087400"/>
          <a:ext cx="10212485" cy="3099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0BA7BEA-4E5E-8E44-AB43-755251EA67C4}"/>
              </a:ext>
            </a:extLst>
          </p:cNvPr>
          <p:cNvSpPr txBox="1"/>
          <p:nvPr/>
        </p:nvSpPr>
        <p:spPr>
          <a:xfrm>
            <a:off x="1835353" y="4200547"/>
            <a:ext cx="2016635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BeautifulSoup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mySQL</a:t>
            </a:r>
            <a:r>
              <a:rPr lang="en-US" sz="2000" dirty="0"/>
              <a:t>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API clients (Twitter, ESRI, </a:t>
            </a:r>
            <a:r>
              <a:rPr lang="en-US" sz="2000" dirty="0" err="1"/>
              <a:t>OSMNx</a:t>
            </a:r>
            <a:r>
              <a:rPr lang="en-US" sz="2000" dirty="0"/>
              <a:t>…)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9ECA9D-4B8C-0D4D-A48D-FBBA7D588C10}"/>
              </a:ext>
            </a:extLst>
          </p:cNvPr>
          <p:cNvSpPr txBox="1"/>
          <p:nvPr/>
        </p:nvSpPr>
        <p:spPr>
          <a:xfrm>
            <a:off x="4620639" y="4200547"/>
            <a:ext cx="1779751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Geopandas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Rasterio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241531-33C4-B44D-B304-48CC89D7B90F}"/>
              </a:ext>
            </a:extLst>
          </p:cNvPr>
          <p:cNvSpPr txBox="1"/>
          <p:nvPr/>
        </p:nvSpPr>
        <p:spPr>
          <a:xfrm>
            <a:off x="7256747" y="4187185"/>
            <a:ext cx="177975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Numpy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scipy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statsmodel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SciKitLearn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3939B5-2DBB-3D43-9C50-AAC099C44314}"/>
              </a:ext>
            </a:extLst>
          </p:cNvPr>
          <p:cNvSpPr txBox="1"/>
          <p:nvPr/>
        </p:nvSpPr>
        <p:spPr>
          <a:xfrm>
            <a:off x="10070476" y="4200547"/>
            <a:ext cx="177975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Jupyter</a:t>
            </a:r>
            <a:r>
              <a:rPr lang="en-US" sz="2000" dirty="0"/>
              <a:t>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CD217A-2DFA-E449-A04D-A31171917C9A}"/>
              </a:ext>
            </a:extLst>
          </p:cNvPr>
          <p:cNvSpPr txBox="1"/>
          <p:nvPr/>
        </p:nvSpPr>
        <p:spPr>
          <a:xfrm>
            <a:off x="333634" y="2335432"/>
            <a:ext cx="1210962" cy="9233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science work-flow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BA968A-E39E-2345-B588-18C4CB3126FC}"/>
              </a:ext>
            </a:extLst>
          </p:cNvPr>
          <p:cNvSpPr txBox="1"/>
          <p:nvPr/>
        </p:nvSpPr>
        <p:spPr>
          <a:xfrm>
            <a:off x="341773" y="4347909"/>
            <a:ext cx="973772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Examplelibraries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7F94CC-630C-7149-AA91-D30DAAD7E220}"/>
              </a:ext>
            </a:extLst>
          </p:cNvPr>
          <p:cNvCxnSpPr/>
          <p:nvPr/>
        </p:nvCxnSpPr>
        <p:spPr>
          <a:xfrm>
            <a:off x="2842054" y="3534036"/>
            <a:ext cx="0" cy="5313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0A0ED7-D418-8E43-A688-06E71609B52D}"/>
              </a:ext>
            </a:extLst>
          </p:cNvPr>
          <p:cNvCxnSpPr/>
          <p:nvPr/>
        </p:nvCxnSpPr>
        <p:spPr>
          <a:xfrm>
            <a:off x="5510515" y="3534036"/>
            <a:ext cx="0" cy="5313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4E893D-D32D-8641-B4BF-8E5AD3A49BE2}"/>
              </a:ext>
            </a:extLst>
          </p:cNvPr>
          <p:cNvCxnSpPr/>
          <p:nvPr/>
        </p:nvCxnSpPr>
        <p:spPr>
          <a:xfrm>
            <a:off x="8146623" y="3534036"/>
            <a:ext cx="0" cy="5313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69A2CE-697A-8847-A9DE-60F1B12AC798}"/>
              </a:ext>
            </a:extLst>
          </p:cNvPr>
          <p:cNvCxnSpPr/>
          <p:nvPr/>
        </p:nvCxnSpPr>
        <p:spPr>
          <a:xfrm>
            <a:off x="10943369" y="3534036"/>
            <a:ext cx="0" cy="5313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0299EB5-D28D-984D-854B-CBBFD7E008D5}"/>
              </a:ext>
            </a:extLst>
          </p:cNvPr>
          <p:cNvSpPr/>
          <p:nvPr/>
        </p:nvSpPr>
        <p:spPr>
          <a:xfrm>
            <a:off x="341732" y="248886"/>
            <a:ext cx="52320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</a:rPr>
              <a:t>3. Thriving ecosystem of tools</a:t>
            </a:r>
          </a:p>
        </p:txBody>
      </p:sp>
    </p:spTree>
    <p:extLst>
      <p:ext uri="{BB962C8B-B14F-4D97-AF65-F5344CB8AC3E}">
        <p14:creationId xmlns:p14="http://schemas.microsoft.com/office/powerpoint/2010/main" val="223481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1FA43-FE00-394B-9190-D9239E6B1D8E}"/>
              </a:ext>
            </a:extLst>
          </p:cNvPr>
          <p:cNvSpPr txBox="1"/>
          <p:nvPr/>
        </p:nvSpPr>
        <p:spPr>
          <a:xfrm>
            <a:off x="1292773" y="882869"/>
            <a:ext cx="766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6">
                    <a:lumMod val="50000"/>
                  </a:schemeClr>
                </a:solidFill>
              </a:rPr>
              <a:t>Participant outcomes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C1FC6A-122F-9E4A-B5D0-A310F1307BF3}"/>
              </a:ext>
            </a:extLst>
          </p:cNvPr>
          <p:cNvCxnSpPr>
            <a:cxnSpLocks/>
          </p:cNvCxnSpPr>
          <p:nvPr/>
        </p:nvCxnSpPr>
        <p:spPr>
          <a:xfrm>
            <a:off x="1397876" y="1820917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66842-F328-794D-BA7A-83E1A8CE6E94}"/>
              </a:ext>
            </a:extLst>
          </p:cNvPr>
          <p:cNvCxnSpPr>
            <a:cxnSpLocks/>
          </p:cNvCxnSpPr>
          <p:nvPr/>
        </p:nvCxnSpPr>
        <p:spPr>
          <a:xfrm>
            <a:off x="1397876" y="838200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D140B7-7605-0647-B977-958141F24B3E}"/>
              </a:ext>
            </a:extLst>
          </p:cNvPr>
          <p:cNvSpPr txBox="1"/>
          <p:nvPr/>
        </p:nvSpPr>
        <p:spPr>
          <a:xfrm>
            <a:off x="1292773" y="2518117"/>
            <a:ext cx="9469012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With no prior coding skills assumed, participants should 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understand basic programing concepts;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know the structure of Python and its core libraries;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write basic programs;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self-teach next steps.</a:t>
            </a:r>
          </a:p>
        </p:txBody>
      </p:sp>
    </p:spTree>
    <p:extLst>
      <p:ext uri="{BB962C8B-B14F-4D97-AF65-F5344CB8AC3E}">
        <p14:creationId xmlns:p14="http://schemas.microsoft.com/office/powerpoint/2010/main" val="3966536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12F518-E321-6B47-BCF5-70706B2A240D}"/>
              </a:ext>
            </a:extLst>
          </p:cNvPr>
          <p:cNvSpPr txBox="1"/>
          <p:nvPr/>
        </p:nvSpPr>
        <p:spPr>
          <a:xfrm>
            <a:off x="189290" y="252675"/>
            <a:ext cx="11825775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Getting started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05BB2F-0FAE-2D47-8C7F-75B901F91F33}"/>
              </a:ext>
            </a:extLst>
          </p:cNvPr>
          <p:cNvSpPr txBox="1"/>
          <p:nvPr/>
        </p:nvSpPr>
        <p:spPr>
          <a:xfrm>
            <a:off x="618979" y="1333380"/>
            <a:ext cx="11028734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GitHub repository</a:t>
            </a:r>
            <a:r>
              <a:rPr lang="en-US" sz="2800" dirty="0"/>
              <a:t>: 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worldbank</a:t>
            </a:r>
            <a:r>
              <a:rPr lang="en-US" sz="2800" dirty="0"/>
              <a:t>/Python-for-Data-Science/Nov_2019_HD_workshop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D9C9E7-0391-9542-9B42-8799FAA5C6CF}"/>
              </a:ext>
            </a:extLst>
          </p:cNvPr>
          <p:cNvSpPr txBox="1"/>
          <p:nvPr/>
        </p:nvSpPr>
        <p:spPr>
          <a:xfrm>
            <a:off x="581633" y="4095999"/>
            <a:ext cx="11028734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/>
              <a:t>Starting with </a:t>
            </a:r>
            <a:r>
              <a:rPr lang="en-US" sz="2800" b="1" dirty="0" err="1"/>
              <a:t>Colab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Ensure you’re logged on to your Google account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Click ‘connect’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De-select ‘reset all </a:t>
            </a:r>
            <a:r>
              <a:rPr lang="en-US" sz="2800" dirty="0" err="1"/>
              <a:t>runtimes’</a:t>
            </a:r>
            <a:r>
              <a:rPr lang="en-US" sz="2800" dirty="0"/>
              <a:t> and click ‘run anyway’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F099C4-330A-E443-86B5-A15ACDE36453}"/>
              </a:ext>
            </a:extLst>
          </p:cNvPr>
          <p:cNvSpPr txBox="1"/>
          <p:nvPr/>
        </p:nvSpPr>
        <p:spPr>
          <a:xfrm>
            <a:off x="581633" y="2428998"/>
            <a:ext cx="11028735" cy="13849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/>
              <a:t>First exercise</a:t>
            </a:r>
            <a:endParaRPr lang="en-US" sz="2800" dirty="0"/>
          </a:p>
          <a:p>
            <a:r>
              <a:rPr lang="en-US" sz="2800" dirty="0"/>
              <a:t>Find the ‘part 1’ folder; scroll all the way down; </a:t>
            </a:r>
          </a:p>
          <a:p>
            <a:r>
              <a:rPr lang="en-US" sz="2800" dirty="0"/>
              <a:t>click link for ‘0_notebooks_intro’</a:t>
            </a:r>
          </a:p>
        </p:txBody>
      </p:sp>
    </p:spTree>
    <p:extLst>
      <p:ext uri="{BB962C8B-B14F-4D97-AF65-F5344CB8AC3E}">
        <p14:creationId xmlns:p14="http://schemas.microsoft.com/office/powerpoint/2010/main" val="389324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1FA43-FE00-394B-9190-D9239E6B1D8E}"/>
              </a:ext>
            </a:extLst>
          </p:cNvPr>
          <p:cNvSpPr txBox="1"/>
          <p:nvPr/>
        </p:nvSpPr>
        <p:spPr>
          <a:xfrm>
            <a:off x="1292773" y="882869"/>
            <a:ext cx="766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6">
                    <a:lumMod val="50000"/>
                  </a:schemeClr>
                </a:solidFill>
              </a:rPr>
              <a:t>Participant outcomes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C1FC6A-122F-9E4A-B5D0-A310F1307BF3}"/>
              </a:ext>
            </a:extLst>
          </p:cNvPr>
          <p:cNvCxnSpPr>
            <a:cxnSpLocks/>
          </p:cNvCxnSpPr>
          <p:nvPr/>
        </p:nvCxnSpPr>
        <p:spPr>
          <a:xfrm>
            <a:off x="1397876" y="1820917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266842-F328-794D-BA7A-83E1A8CE6E94}"/>
              </a:ext>
            </a:extLst>
          </p:cNvPr>
          <p:cNvCxnSpPr>
            <a:cxnSpLocks/>
          </p:cNvCxnSpPr>
          <p:nvPr/>
        </p:nvCxnSpPr>
        <p:spPr>
          <a:xfrm>
            <a:off x="1397876" y="838200"/>
            <a:ext cx="745183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D140B7-7605-0647-B977-958141F24B3E}"/>
              </a:ext>
            </a:extLst>
          </p:cNvPr>
          <p:cNvSpPr txBox="1"/>
          <p:nvPr/>
        </p:nvSpPr>
        <p:spPr>
          <a:xfrm>
            <a:off x="1292773" y="2518117"/>
            <a:ext cx="9469012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With no prior coding skills assumed, participants should 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understand basic programing concepts;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know the structure of Python and its core libraries;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C00000"/>
                </a:solidFill>
              </a:rPr>
              <a:t>write basic programs;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self-teach next steps.</a:t>
            </a:r>
          </a:p>
        </p:txBody>
      </p:sp>
    </p:spTree>
    <p:extLst>
      <p:ext uri="{BB962C8B-B14F-4D97-AF65-F5344CB8AC3E}">
        <p14:creationId xmlns:p14="http://schemas.microsoft.com/office/powerpoint/2010/main" val="1159599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93FF2E-5C6D-934D-8C0E-84CFF7C2E134}"/>
              </a:ext>
            </a:extLst>
          </p:cNvPr>
          <p:cNvSpPr/>
          <p:nvPr/>
        </p:nvSpPr>
        <p:spPr>
          <a:xfrm>
            <a:off x="1514793" y="2395292"/>
            <a:ext cx="91482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Programming shares many concepts from everyday life.</a:t>
            </a:r>
          </a:p>
        </p:txBody>
      </p:sp>
    </p:spTree>
    <p:extLst>
      <p:ext uri="{BB962C8B-B14F-4D97-AF65-F5344CB8AC3E}">
        <p14:creationId xmlns:p14="http://schemas.microsoft.com/office/powerpoint/2010/main" val="344831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93FF2E-5C6D-934D-8C0E-84CFF7C2E134}"/>
              </a:ext>
            </a:extLst>
          </p:cNvPr>
          <p:cNvSpPr/>
          <p:nvPr/>
        </p:nvSpPr>
        <p:spPr>
          <a:xfrm>
            <a:off x="676597" y="1738633"/>
            <a:ext cx="3883117" cy="44012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Ingredients</a:t>
            </a:r>
          </a:p>
          <a:p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Half cup butter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Half cup cream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2.5 cups flour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 t. salt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 T. sugar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4 cups riced potatoes (cold)</a:t>
            </a:r>
          </a:p>
          <a:p>
            <a:endParaRPr lang="en-US" sz="2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3F4452-757D-3242-B1BA-2B95D336549E}"/>
              </a:ext>
            </a:extLst>
          </p:cNvPr>
          <p:cNvSpPr/>
          <p:nvPr/>
        </p:nvSpPr>
        <p:spPr>
          <a:xfrm>
            <a:off x="5220930" y="1738633"/>
            <a:ext cx="5884606" cy="44012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Method</a:t>
            </a:r>
          </a:p>
          <a:p>
            <a:r>
              <a:rPr lang="en-US" sz="2800" dirty="0"/>
              <a:t>1. Mix all ingredients</a:t>
            </a:r>
          </a:p>
          <a:p>
            <a:r>
              <a:rPr lang="en-US" sz="2800" dirty="0"/>
              <a:t>2. Knead thoroughly</a:t>
            </a:r>
          </a:p>
          <a:p>
            <a:r>
              <a:rPr lang="en-US" sz="2800" dirty="0"/>
              <a:t>3. Form into 20 balls. </a:t>
            </a:r>
          </a:p>
          <a:p>
            <a:r>
              <a:rPr lang="en-US" sz="2800" dirty="0"/>
              <a:t>4. For each ball: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Spread flour on cloth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Roll ball in circle with rolling pin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Fry on griddle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Flip and fry other side</a:t>
            </a:r>
          </a:p>
          <a:p>
            <a:endParaRPr lang="en-US" sz="28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8E5E7-5715-F845-A9E1-EE5A349990B0}"/>
              </a:ext>
            </a:extLst>
          </p:cNvPr>
          <p:cNvSpPr/>
          <p:nvPr/>
        </p:nvSpPr>
        <p:spPr>
          <a:xfrm>
            <a:off x="341732" y="248886"/>
            <a:ext cx="45528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Guess the output (1)</a:t>
            </a:r>
          </a:p>
        </p:txBody>
      </p:sp>
    </p:spTree>
    <p:extLst>
      <p:ext uri="{BB962C8B-B14F-4D97-AF65-F5344CB8AC3E}">
        <p14:creationId xmlns:p14="http://schemas.microsoft.com/office/powerpoint/2010/main" val="314403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F8F4E63-3F6E-3845-A96D-0E6D32A30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29" y="295421"/>
            <a:ext cx="8811997" cy="58305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7BE249-A97A-F54D-B4EE-C62BE85C0325}"/>
              </a:ext>
            </a:extLst>
          </p:cNvPr>
          <p:cNvSpPr txBox="1"/>
          <p:nvPr/>
        </p:nvSpPr>
        <p:spPr>
          <a:xfrm>
            <a:off x="9922659" y="6038906"/>
            <a:ext cx="2269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Think Python! Allen Downey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8D085B-2C52-BB45-A5EB-938D0EAF59DE}"/>
              </a:ext>
            </a:extLst>
          </p:cNvPr>
          <p:cNvSpPr txBox="1"/>
          <p:nvPr/>
        </p:nvSpPr>
        <p:spPr>
          <a:xfrm>
            <a:off x="389529" y="6315905"/>
            <a:ext cx="4330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Lefse</a:t>
            </a:r>
            <a:r>
              <a:rPr lang="en-US" dirty="0"/>
              <a:t>, Norwegian pancakes (makes 20)</a:t>
            </a:r>
          </a:p>
        </p:txBody>
      </p:sp>
    </p:spTree>
    <p:extLst>
      <p:ext uri="{BB962C8B-B14F-4D97-AF65-F5344CB8AC3E}">
        <p14:creationId xmlns:p14="http://schemas.microsoft.com/office/powerpoint/2010/main" val="1655310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2D4862A-3A13-854A-9A37-0D5FEBEA3015}"/>
              </a:ext>
            </a:extLst>
          </p:cNvPr>
          <p:cNvSpPr/>
          <p:nvPr/>
        </p:nvSpPr>
        <p:spPr>
          <a:xfrm>
            <a:off x="341732" y="248886"/>
            <a:ext cx="93748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Coding shares many elements with cooking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0467D2-5689-F742-B017-D953FB00224F}"/>
              </a:ext>
            </a:extLst>
          </p:cNvPr>
          <p:cNvSpPr txBox="1"/>
          <p:nvPr/>
        </p:nvSpPr>
        <p:spPr>
          <a:xfrm>
            <a:off x="541878" y="1885070"/>
            <a:ext cx="105833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 vocabulary of words, abbreviations and symbols.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Rules about what can be said and where – their </a:t>
            </a:r>
            <a:r>
              <a:rPr lang="en-US" sz="2800" b="1" i="1" dirty="0">
                <a:solidFill>
                  <a:schemeClr val="accent2"/>
                </a:solidFill>
              </a:rPr>
              <a:t>syntax</a:t>
            </a:r>
            <a:r>
              <a:rPr lang="en-US" sz="28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 sequence of operations to be performed in order.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Repetition of some operations (</a:t>
            </a:r>
            <a:r>
              <a:rPr lang="en-US" sz="2800" b="1" i="1" dirty="0">
                <a:solidFill>
                  <a:schemeClr val="accent2"/>
                </a:solidFill>
              </a:rPr>
              <a:t>loops</a:t>
            </a:r>
            <a:r>
              <a:rPr lang="en-US" sz="2800" dirty="0"/>
              <a:t>) or logical tests (</a:t>
            </a:r>
            <a:r>
              <a:rPr lang="en-US" sz="2800" b="1" i="1" dirty="0">
                <a:solidFill>
                  <a:schemeClr val="accent2"/>
                </a:solidFill>
              </a:rPr>
              <a:t>conditions</a:t>
            </a:r>
            <a:r>
              <a:rPr lang="en-US" sz="28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Sometimes, a reference to procedures defined elsewhere (</a:t>
            </a:r>
            <a:r>
              <a:rPr lang="en-US" sz="2800" b="1" i="1" dirty="0">
                <a:solidFill>
                  <a:schemeClr val="accent2"/>
                </a:solidFill>
              </a:rPr>
              <a:t>functions</a:t>
            </a:r>
            <a:r>
              <a:rPr lang="en-US" sz="28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C02B2E-D3E0-F841-83D2-30B478C6E344}"/>
              </a:ext>
            </a:extLst>
          </p:cNvPr>
          <p:cNvSpPr txBox="1"/>
          <p:nvPr/>
        </p:nvSpPr>
        <p:spPr>
          <a:xfrm>
            <a:off x="9922659" y="6038906"/>
            <a:ext cx="2269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Think Python! Allen Downey</a:t>
            </a:r>
          </a:p>
        </p:txBody>
      </p:sp>
    </p:spTree>
    <p:extLst>
      <p:ext uri="{BB962C8B-B14F-4D97-AF65-F5344CB8AC3E}">
        <p14:creationId xmlns:p14="http://schemas.microsoft.com/office/powerpoint/2010/main" val="123566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93FF2E-5C6D-934D-8C0E-84CFF7C2E134}"/>
              </a:ext>
            </a:extLst>
          </p:cNvPr>
          <p:cNvSpPr/>
          <p:nvPr/>
        </p:nvSpPr>
        <p:spPr>
          <a:xfrm>
            <a:off x="676597" y="1738633"/>
            <a:ext cx="3883117" cy="44012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Ingredients</a:t>
            </a:r>
          </a:p>
          <a:p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Half cup butter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Half cup cream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2.5 cups flour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 t. salt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 T. sugar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4 cups riced potatoes (cold)</a:t>
            </a:r>
          </a:p>
          <a:p>
            <a:endParaRPr lang="en-US" sz="2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3F4452-757D-3242-B1BA-2B95D336549E}"/>
              </a:ext>
            </a:extLst>
          </p:cNvPr>
          <p:cNvSpPr/>
          <p:nvPr/>
        </p:nvSpPr>
        <p:spPr>
          <a:xfrm>
            <a:off x="5220930" y="1738633"/>
            <a:ext cx="5884606" cy="44012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Method</a:t>
            </a:r>
          </a:p>
          <a:p>
            <a:r>
              <a:rPr lang="en-US" sz="2800" dirty="0"/>
              <a:t>1. Mix all ingredients</a:t>
            </a:r>
          </a:p>
          <a:p>
            <a:r>
              <a:rPr lang="en-US" sz="2800" dirty="0"/>
              <a:t>2. Knead thoroughly</a:t>
            </a:r>
          </a:p>
          <a:p>
            <a:r>
              <a:rPr lang="en-US" sz="2800" dirty="0"/>
              <a:t>3. Form into 20 balls. </a:t>
            </a:r>
          </a:p>
          <a:p>
            <a:r>
              <a:rPr lang="en-US" sz="2800" dirty="0"/>
              <a:t>4. For each ball: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Spread flour on cloth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Roll ball in circle with rolling pin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Fry on griddle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Flip and fry other side</a:t>
            </a:r>
          </a:p>
          <a:p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3887C-A4BD-804D-9C4E-FDA1367ACC4E}"/>
              </a:ext>
            </a:extLst>
          </p:cNvPr>
          <p:cNvSpPr txBox="1"/>
          <p:nvPr/>
        </p:nvSpPr>
        <p:spPr>
          <a:xfrm rot="294612">
            <a:off x="5603126" y="512568"/>
            <a:ext cx="6509657" cy="1384995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Specialized syntax, loops, functions and logic are all common ways of thinking in other domains (like cooking).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CC84FEBF-35A1-0E4F-B605-37757EC4A13A}"/>
              </a:ext>
            </a:extLst>
          </p:cNvPr>
          <p:cNvSpPr/>
          <p:nvPr/>
        </p:nvSpPr>
        <p:spPr>
          <a:xfrm>
            <a:off x="973395" y="3795249"/>
            <a:ext cx="2015612" cy="663677"/>
          </a:xfrm>
          <a:prstGeom prst="fram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AE8AF11F-5600-5B4E-9968-3DC7ACAC1C18}"/>
              </a:ext>
            </a:extLst>
          </p:cNvPr>
          <p:cNvSpPr/>
          <p:nvPr/>
        </p:nvSpPr>
        <p:spPr>
          <a:xfrm>
            <a:off x="5066071" y="3429000"/>
            <a:ext cx="4230329" cy="615566"/>
          </a:xfrm>
          <a:prstGeom prst="fram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C1D213A3-8D34-E645-B656-87C13E02154C}"/>
              </a:ext>
            </a:extLst>
          </p:cNvPr>
          <p:cNvSpPr/>
          <p:nvPr/>
        </p:nvSpPr>
        <p:spPr>
          <a:xfrm>
            <a:off x="2111829" y="4652963"/>
            <a:ext cx="2447885" cy="663677"/>
          </a:xfrm>
          <a:prstGeom prst="fram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17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2D4862A-3A13-854A-9A37-0D5FEBEA3015}"/>
              </a:ext>
            </a:extLst>
          </p:cNvPr>
          <p:cNvSpPr/>
          <p:nvPr/>
        </p:nvSpPr>
        <p:spPr>
          <a:xfrm>
            <a:off x="341732" y="248886"/>
            <a:ext cx="45528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Guess the output (2)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A16372-B8B1-124A-9BF6-8E2307F283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50"/>
          <a:stretch/>
        </p:blipFill>
        <p:spPr>
          <a:xfrm>
            <a:off x="439793" y="2208823"/>
            <a:ext cx="8146223" cy="10980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6EBED4D-AE2B-DA45-A9EA-B2B1BEF66D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226"/>
          <a:stretch/>
        </p:blipFill>
        <p:spPr>
          <a:xfrm>
            <a:off x="348718" y="3593397"/>
            <a:ext cx="8237298" cy="12429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A507BD-667D-0945-89C9-246DDBA803CB}"/>
              </a:ext>
            </a:extLst>
          </p:cNvPr>
          <p:cNvSpPr txBox="1"/>
          <p:nvPr/>
        </p:nvSpPr>
        <p:spPr>
          <a:xfrm>
            <a:off x="4876039" y="3240647"/>
            <a:ext cx="770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55AA6-0EFD-8C4E-B4FB-6B2A4D57716B}"/>
              </a:ext>
            </a:extLst>
          </p:cNvPr>
          <p:cNvSpPr txBox="1"/>
          <p:nvPr/>
        </p:nvSpPr>
        <p:spPr>
          <a:xfrm>
            <a:off x="1526344" y="1490254"/>
            <a:ext cx="849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loop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37755A-30B0-F24F-BD87-0C21C3EADFA6}"/>
              </a:ext>
            </a:extLst>
          </p:cNvPr>
          <p:cNvSpPr txBox="1"/>
          <p:nvPr/>
        </p:nvSpPr>
        <p:spPr>
          <a:xfrm>
            <a:off x="4200575" y="1444813"/>
            <a:ext cx="6246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list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EFEAF1-1985-3E4E-A38D-B38F7940DB93}"/>
              </a:ext>
            </a:extLst>
          </p:cNvPr>
          <p:cNvSpPr txBox="1"/>
          <p:nvPr/>
        </p:nvSpPr>
        <p:spPr>
          <a:xfrm>
            <a:off x="3257627" y="3594424"/>
            <a:ext cx="3185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syntax (indentation)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683C4-ADE4-7F4D-AC8D-DA682D112D52}"/>
              </a:ext>
            </a:extLst>
          </p:cNvPr>
          <p:cNvSpPr txBox="1"/>
          <p:nvPr/>
        </p:nvSpPr>
        <p:spPr>
          <a:xfrm>
            <a:off x="7090125" y="1470794"/>
            <a:ext cx="2991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elements of syntax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5AF5BD2-242C-4D4A-8DA3-83C9BB165862}"/>
              </a:ext>
            </a:extLst>
          </p:cNvPr>
          <p:cNvCxnSpPr>
            <a:cxnSpLocks/>
          </p:cNvCxnSpPr>
          <p:nvPr/>
        </p:nvCxnSpPr>
        <p:spPr>
          <a:xfrm flipH="1">
            <a:off x="1033976" y="1854837"/>
            <a:ext cx="492368" cy="317274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5ADE34-54AA-3049-A9F4-DF78AF0D0C26}"/>
              </a:ext>
            </a:extLst>
          </p:cNvPr>
          <p:cNvCxnSpPr>
            <a:cxnSpLocks/>
          </p:cNvCxnSpPr>
          <p:nvPr/>
        </p:nvCxnSpPr>
        <p:spPr>
          <a:xfrm flipH="1">
            <a:off x="3756076" y="1751864"/>
            <a:ext cx="436096" cy="261610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1F30B5E-AD3C-284D-9A01-4C2F4ACD9CCD}"/>
              </a:ext>
            </a:extLst>
          </p:cNvPr>
          <p:cNvCxnSpPr>
            <a:cxnSpLocks/>
          </p:cNvCxnSpPr>
          <p:nvPr/>
        </p:nvCxnSpPr>
        <p:spPr>
          <a:xfrm flipH="1" flipV="1">
            <a:off x="3516923" y="3179299"/>
            <a:ext cx="1252652" cy="249701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172A7C6-2CE8-1049-91F7-856C952139C1}"/>
              </a:ext>
            </a:extLst>
          </p:cNvPr>
          <p:cNvCxnSpPr>
            <a:cxnSpLocks/>
          </p:cNvCxnSpPr>
          <p:nvPr/>
        </p:nvCxnSpPr>
        <p:spPr>
          <a:xfrm flipH="1" flipV="1">
            <a:off x="1280160" y="3154340"/>
            <a:ext cx="1871003" cy="603395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0ACB7DF-1B32-2C4A-B72F-14803748C102}"/>
              </a:ext>
            </a:extLst>
          </p:cNvPr>
          <p:cNvCxnSpPr>
            <a:cxnSpLocks/>
          </p:cNvCxnSpPr>
          <p:nvPr/>
        </p:nvCxnSpPr>
        <p:spPr>
          <a:xfrm flipH="1">
            <a:off x="6843306" y="2065617"/>
            <a:ext cx="640706" cy="567398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42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37832</TotalTime>
  <Words>641</Words>
  <Application>Microsoft Macintosh PowerPoint</Application>
  <PresentationFormat>Widescreen</PresentationFormat>
  <Paragraphs>142</Paragraphs>
  <Slides>20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Jones</dc:creator>
  <cp:lastModifiedBy>Nicholas Jones</cp:lastModifiedBy>
  <cp:revision>68</cp:revision>
  <cp:lastPrinted>2019-02-11T19:06:28Z</cp:lastPrinted>
  <dcterms:created xsi:type="dcterms:W3CDTF">2019-02-08T20:54:23Z</dcterms:created>
  <dcterms:modified xsi:type="dcterms:W3CDTF">2019-11-14T16:00:38Z</dcterms:modified>
</cp:coreProperties>
</file>

<file path=docProps/thumbnail.jpeg>
</file>